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558"/>
  </p:normalViewPr>
  <p:slideViewPr>
    <p:cSldViewPr>
      <p:cViewPr varScale="1">
        <p:scale>
          <a:sx n="131" d="100"/>
          <a:sy n="131" d="100"/>
        </p:scale>
        <p:origin x="13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7: Gwneud cynnyrch llaeth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7E08-96B7-E845-99B9-1C75A073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987E-46B0-1B43-BC84-9911731C4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Deall sut mae cynhyrchion llaeth yn cael eu gwneud</a:t>
            </a:r>
            <a:endParaRPr lang="en-GB" dirty="0"/>
          </a:p>
          <a:p>
            <a:pPr lvl="1"/>
            <a:r>
              <a:rPr lang="cy-GB" dirty="0"/>
              <a:t>Gwneud cynnyrch llaeth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>
                <a:solidFill>
                  <a:srgbClr val="E85803"/>
                </a:solidFill>
              </a:rPr>
              <a:t>:</a:t>
            </a:r>
            <a:r>
              <a:rPr lang="en-GB" dirty="0">
                <a:solidFill>
                  <a:srgbClr val="E85803"/>
                </a:solidFill>
              </a:rPr>
              <a:t> </a:t>
            </a:r>
            <a:r>
              <a:rPr lang="cy-GB" dirty="0">
                <a:solidFill>
                  <a:srgbClr val="E85803"/>
                </a:solidFill>
              </a:rPr>
              <a:t>Beth yw cynnyrch llaeth? O ble maen nhw’n dod?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Faint o gynhyrchion llaeth </a:t>
            </a:r>
            <a:br>
              <a:rPr lang="cy-GB" dirty="0"/>
            </a:br>
            <a:r>
              <a:rPr lang="cy-GB" dirty="0"/>
              <a:t>allwch chi eu cofio?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797E3D2-DCCA-D344-9079-DE44E6DF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528392" cy="2349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9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6A0B-768A-6549-81CB-BFE16FBF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Buddion maethol llaeth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9CF3-FC28-A343-9444-90C228F2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llaeth yn cynnwys llawer o brotein ac yn helpu ein corff i dyfu.</a:t>
            </a:r>
            <a:endParaRPr lang="en-GB" dirty="0"/>
          </a:p>
          <a:p>
            <a:r>
              <a:rPr lang="cy-GB" dirty="0"/>
              <a:t>Mae’n cynnwys llawer o galsiwm a fitamin D sy’n helpu i gadw ein hesgyrn a’n dannedd yn iach.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Wyddech chi? </a:t>
            </a:r>
            <a:r>
              <a:rPr lang="cy-GB" dirty="0">
                <a:solidFill>
                  <a:srgbClr val="E85803"/>
                </a:solidFill>
              </a:rPr>
              <a:t>I gael yr un faint o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galsiwm ag sydd mewn un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gwydraid o laeth, byddai’n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rhaid i ni fwyta 11 dogn o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sbigoglys, 4 dogn o frocoli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a 63 o ysgewyll Brwsel!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7C67A8-7094-2240-BE38-C299895AA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567964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77EF-98B9-2F4D-BB68-96A599E6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Prosesu llaeth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2D5F-A405-2E44-A8EC-A95CBA57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464496"/>
          </a:xfrm>
        </p:spPr>
        <p:txBody>
          <a:bodyPr/>
          <a:lstStyle/>
          <a:p>
            <a:r>
              <a:rPr lang="cy-GB" dirty="0"/>
              <a:t>Mae gwartheg godro yn cynhyrchu llaeth ac mae’n rhaid eu godro ddwywaith y dydd. Rhaid storio’r llaeth yn gyflym ar dymheredd isel i’w gadw’n ffres. Yna caiff ei gludo i laethdy i’w brosesu.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Yn y llaethdy, mae’r llaeth wedi’i basteureiddio sy’n golygu ei fod yn cael ei gynhesu’n gyflym iawn a’i oeri i lawr eto i ladd unrhyw facteria niweidiol.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Ar ôl hynny, mae’r llaeth yn cael ei </a:t>
            </a:r>
            <a:br>
              <a:rPr lang="cy-GB" dirty="0"/>
            </a:br>
            <a:r>
              <a:rPr lang="cy-GB" dirty="0"/>
              <a:t>wahanu i’w gydrannau hufen a </a:t>
            </a:r>
            <a:br>
              <a:rPr lang="cy-GB" dirty="0"/>
            </a:br>
            <a:r>
              <a:rPr lang="cy-GB" dirty="0"/>
              <a:t>hylif cyn ei safoni (ei ail-gymysgu </a:t>
            </a:r>
            <a:br>
              <a:rPr lang="cy-GB" dirty="0"/>
            </a:br>
            <a:r>
              <a:rPr lang="cy-GB" dirty="0"/>
              <a:t>fel bod y llaeth yn cynnwys faint </a:t>
            </a:r>
            <a:br>
              <a:rPr lang="cy-GB" dirty="0"/>
            </a:br>
            <a:r>
              <a:rPr lang="cy-GB" dirty="0"/>
              <a:t>o fraster sydd ei angen e.e. lled-sgim).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9CB0EA-9D6B-6A40-8021-5B890D9C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573661" cy="1846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2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739A-B4F3-024C-A815-4AC34B3A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Hufen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7051-9F6C-754F-93DB-160042FB7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cynnwys braster a hylif llaeth ffres heb ei basteureiddio yn gwahanu’n gyflym ac mae’r braster yn codi i’r brig. </a:t>
            </a:r>
          </a:p>
          <a:p>
            <a:r>
              <a:rPr lang="cy-GB" dirty="0"/>
              <a:t>Gelwir yr haen fraster hon yn hufen.</a:t>
            </a:r>
            <a:endParaRPr lang="en-GB" dirty="0"/>
          </a:p>
          <a:p>
            <a:r>
              <a:rPr lang="cy-GB" dirty="0"/>
              <a:t>Ar ôl i’r hufen gael ei wahanu o’r </a:t>
            </a:r>
            <a:br>
              <a:rPr lang="cy-GB" dirty="0"/>
            </a:br>
            <a:r>
              <a:rPr lang="cy-GB" dirty="0"/>
              <a:t>llaeth, caiff ei basteureiddio.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20DF9A-8F3C-D440-9071-6F826977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096910" cy="314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5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2C94-AB2B-F341-ABDF-BB5A7F82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Menyn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D82F-05A9-6C41-A5BD-6807E8EEF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Ar ôl i’r hufen gael ei wahanu o’r llaeth, gellir ei droi’n fenyn trwy ei gorddi’n barhaus i wahanu’r braster llaeth solet o’r llaeth enwyn hylif.</a:t>
            </a:r>
            <a:endParaRPr lang="en-GB" dirty="0"/>
          </a:p>
          <a:p>
            <a:r>
              <a:rPr lang="cy-GB" dirty="0"/>
              <a:t>Heddiw, byddwn yn cwblhau’r broses hon i ni’n hunain ac yn gwneud ein menyn ein hunain y gallwn ei ddefnyddio i wneud ein </a:t>
            </a:r>
            <a:br>
              <a:rPr lang="cy-GB" dirty="0"/>
            </a:br>
            <a:r>
              <a:rPr lang="cy-GB" dirty="0"/>
              <a:t>cynhyrchion bwyd.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25DABA-B1E1-8943-A58F-1F0EB3AA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119672" cy="211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4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B470-07E9-1E44-9FC3-136694B2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Gwneud ein menyn ein hunain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AC4F-7EA6-4042-B8EA-42A59B61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248473"/>
          </a:xfrm>
        </p:spPr>
        <p:txBody>
          <a:bodyPr/>
          <a:lstStyle/>
          <a:p>
            <a:pPr marL="406400" lvl="1" indent="-309563">
              <a:spcBef>
                <a:spcPts val="800"/>
              </a:spcBef>
              <a:buFont typeface="+mj-lt"/>
              <a:buAutoNum type="arabicPeriod"/>
            </a:pPr>
            <a:r>
              <a:rPr lang="cy-GB" dirty="0"/>
              <a:t>Mae angen i ni lenwi ein cynwysyddion fel eu bod tua thraean yn llawn. Sut allwn ni ddefnyddio Mathemateg i’n helpu ni i wneud hyn?</a:t>
            </a:r>
            <a:endParaRPr lang="en-GB" dirty="0"/>
          </a:p>
          <a:p>
            <a:pPr marL="406400" lvl="1" indent="-309563">
              <a:spcBef>
                <a:spcPts val="800"/>
              </a:spcBef>
              <a:buFont typeface="+mj-lt"/>
              <a:buAutoNum type="arabicPeriod"/>
            </a:pPr>
            <a:r>
              <a:rPr lang="cy-GB" dirty="0">
                <a:solidFill>
                  <a:srgbClr val="E85803"/>
                </a:solidFill>
              </a:rPr>
              <a:t>Ar ôl i’r hufen gael ei ychwanegu at y cynhwysydd, sgriwiwch y caead arno’n dynn.</a:t>
            </a:r>
            <a:endParaRPr lang="en-GB" dirty="0">
              <a:solidFill>
                <a:srgbClr val="E85803"/>
              </a:solidFill>
            </a:endParaRPr>
          </a:p>
          <a:p>
            <a:pPr marL="406400" lvl="1" indent="-309563">
              <a:spcBef>
                <a:spcPts val="800"/>
              </a:spcBef>
              <a:buFont typeface="+mj-lt"/>
              <a:buAutoNum type="arabicPeriod"/>
            </a:pPr>
            <a:r>
              <a:rPr lang="cy-GB" dirty="0"/>
              <a:t>Cymerwch eich tro i ysgwyd y cynhwysydd am hyd at hanner awr wrth i chi gystadlu yn y Gemau Olympaidd Llaeth!</a:t>
            </a:r>
            <a:endParaRPr lang="en-GB" dirty="0"/>
          </a:p>
          <a:p>
            <a:pPr marL="406400" lvl="1" indent="-309563">
              <a:spcBef>
                <a:spcPts val="800"/>
              </a:spcBef>
              <a:buFont typeface="+mj-lt"/>
              <a:buAutoNum type="arabicPeriod"/>
            </a:pPr>
            <a:r>
              <a:rPr lang="cy-GB" dirty="0">
                <a:solidFill>
                  <a:srgbClr val="E85803"/>
                </a:solidFill>
              </a:rPr>
              <a:t>Sylwch ar y newidiadau y mae eich hufen yn mynd drwyddynt – beth ydych chi’n sylwi arno?</a:t>
            </a:r>
            <a:endParaRPr lang="en-GB" dirty="0">
              <a:solidFill>
                <a:srgbClr val="E85803"/>
              </a:solidFill>
            </a:endParaRPr>
          </a:p>
          <a:p>
            <a:pPr marL="406400" lvl="1" indent="-309563">
              <a:spcBef>
                <a:spcPts val="800"/>
              </a:spcBef>
              <a:buFont typeface="+mj-lt"/>
              <a:buAutoNum type="arabicPeriod"/>
            </a:pPr>
            <a:r>
              <a:rPr lang="cy-GB" dirty="0"/>
              <a:t>Arllwyswch y llaeth enwyn i ffwrdd a </a:t>
            </a:r>
            <a:br>
              <a:rPr lang="cy-GB" dirty="0"/>
            </a:br>
            <a:r>
              <a:rPr lang="cy-GB" dirty="0"/>
              <a:t>rheweiddio’ch menyn, yn barod i’w </a:t>
            </a:r>
            <a:br>
              <a:rPr lang="cy-GB" dirty="0"/>
            </a:br>
            <a:r>
              <a:rPr lang="cy-GB" dirty="0"/>
              <a:t>ddefnyddio yn eich rysáit yng Ngham 8!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BD3064-42FF-8C4B-B9B7-DFD1C654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2218"/>
            <a:ext cx="2448272" cy="1633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9301-BD67-6E49-9595-CEC3484A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Iogwrt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F328-8C6C-6449-881F-B168E3B8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I wneud iogwrt, mae bacteria diniwed yn cael eu hychwanegu at laeth wedi’i basteureiddio.</a:t>
            </a:r>
            <a:endParaRPr lang="en-GB" dirty="0"/>
          </a:p>
          <a:p>
            <a:r>
              <a:rPr lang="cy-GB" dirty="0"/>
              <a:t>Mae’r bacteria’n cynhyrchu asid lactig, sy’n tewhau’r llaeth ac yn ei droi’n iogwrt.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AC7E19-6E26-2C41-AFCB-9848B28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717033"/>
            <a:ext cx="357104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03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481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Cam 7: Gwneud cynnyrch llaeth</vt:lpstr>
      <vt:lpstr>Amcanion dysgu</vt:lpstr>
      <vt:lpstr>Buddion maethol llaeth</vt:lpstr>
      <vt:lpstr>Prosesu llaeth</vt:lpstr>
      <vt:lpstr>Hufen</vt:lpstr>
      <vt:lpstr>Menyn</vt:lpstr>
      <vt:lpstr>Gwneud ein menyn ein hunain</vt:lpstr>
      <vt:lpstr>Iogwrt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84</cp:revision>
  <dcterms:created xsi:type="dcterms:W3CDTF">2019-10-23T13:59:40Z</dcterms:created>
  <dcterms:modified xsi:type="dcterms:W3CDTF">2019-12-08T13:46:35Z</dcterms:modified>
</cp:coreProperties>
</file>